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08" r:id="rId2"/>
    <p:sldMasterId id="2147483682" r:id="rId3"/>
    <p:sldMasterId id="2147483688" r:id="rId4"/>
    <p:sldMasterId id="2147483690" r:id="rId5"/>
    <p:sldMasterId id="2147483696" r:id="rId6"/>
    <p:sldMasterId id="2147483699" r:id="rId7"/>
    <p:sldMasterId id="2147483703" r:id="rId8"/>
    <p:sldMasterId id="2147483728" r:id="rId9"/>
    <p:sldMasterId id="2147483731" r:id="rId10"/>
  </p:sldMasterIdLst>
  <p:notesMasterIdLst>
    <p:notesMasterId r:id="rId15"/>
  </p:notesMasterIdLst>
  <p:sldIdLst>
    <p:sldId id="394" r:id="rId11"/>
    <p:sldId id="401" r:id="rId12"/>
    <p:sldId id="403" r:id="rId13"/>
    <p:sldId id="40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gsch, Danielle" initials="BD" lastIdx="9" clrIdx="0">
    <p:extLst>
      <p:ext uri="{19B8F6BF-5375-455C-9EA6-DF929625EA0E}">
        <p15:presenceInfo xmlns:p15="http://schemas.microsoft.com/office/powerpoint/2012/main" userId="S-1-5-21-3262521613-164117625-2965018878-9187" providerId="AD"/>
      </p:ext>
    </p:extLst>
  </p:cmAuthor>
  <p:cmAuthor id="2" name="Ehrmanntraut, Sophie" initials="ES" lastIdx="1" clrIdx="1">
    <p:extLst>
      <p:ext uri="{19B8F6BF-5375-455C-9EA6-DF929625EA0E}">
        <p15:presenceInfo xmlns:p15="http://schemas.microsoft.com/office/powerpoint/2012/main" userId="S-1-5-21-3262521613-164117625-2965018878-9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6F"/>
    <a:srgbClr val="FF9E33"/>
    <a:srgbClr val="66FF66"/>
    <a:srgbClr val="F7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6" autoAdjust="0"/>
    <p:restoredTop sz="95332" autoAdjust="0"/>
  </p:normalViewPr>
  <p:slideViewPr>
    <p:cSldViewPr snapToGrid="0">
      <p:cViewPr varScale="1">
        <p:scale>
          <a:sx n="111" d="100"/>
          <a:sy n="111" d="100"/>
        </p:scale>
        <p:origin x="108" y="198"/>
      </p:cViewPr>
      <p:guideLst/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76"/>
    </p:cViewPr>
  </p:sorter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89BFE-51E5-4B3E-8787-D9BFC26233C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CA97ABC-23F0-4BAC-8187-A5E1B33536BB}">
      <dgm:prSet phldrT="[Text]"/>
      <dgm:spPr/>
      <dgm:t>
        <a:bodyPr/>
        <a:lstStyle/>
        <a:p>
          <a:r>
            <a:rPr lang="de-DE" dirty="0" smtClean="0"/>
            <a:t>Advertising</a:t>
          </a:r>
          <a:endParaRPr lang="de-DE" dirty="0"/>
        </a:p>
      </dgm:t>
    </dgm:pt>
    <dgm:pt modelId="{19AE3BF0-135F-40FB-86C6-79B678858B38}" type="parTrans" cxnId="{2DCEDA3D-083F-42DB-BAF5-E650F1C54B53}">
      <dgm:prSet/>
      <dgm:spPr/>
      <dgm:t>
        <a:bodyPr/>
        <a:lstStyle/>
        <a:p>
          <a:endParaRPr lang="de-DE"/>
        </a:p>
      </dgm:t>
    </dgm:pt>
    <dgm:pt modelId="{BA7E444F-15B2-4470-85E8-DEE5A9D82A12}" type="sibTrans" cxnId="{2DCEDA3D-083F-42DB-BAF5-E650F1C54B53}">
      <dgm:prSet/>
      <dgm:spPr/>
      <dgm:t>
        <a:bodyPr/>
        <a:lstStyle/>
        <a:p>
          <a:endParaRPr lang="de-DE"/>
        </a:p>
      </dgm:t>
    </dgm:pt>
    <dgm:pt modelId="{5839A03B-5166-4357-BB04-979474157018}">
      <dgm:prSet phldrT="[Text]"/>
      <dgm:spPr/>
      <dgm:t>
        <a:bodyPr/>
        <a:lstStyle/>
        <a:p>
          <a:r>
            <a:rPr lang="en-US" dirty="0" smtClean="0"/>
            <a:t>Announcement and communication support: Social Media (Twitter 2758 followers, LinkedIn 804 followers)</a:t>
          </a:r>
          <a:endParaRPr lang="de-DE" dirty="0"/>
        </a:p>
      </dgm:t>
    </dgm:pt>
    <dgm:pt modelId="{9767E270-B044-4A29-B969-B6E356A189D7}" type="parTrans" cxnId="{A6758A46-3FDF-49C0-BC93-15C841CCC5BA}">
      <dgm:prSet/>
      <dgm:spPr/>
      <dgm:t>
        <a:bodyPr/>
        <a:lstStyle/>
        <a:p>
          <a:endParaRPr lang="de-DE"/>
        </a:p>
      </dgm:t>
    </dgm:pt>
    <dgm:pt modelId="{E4AA5C11-7BB2-481C-909F-5C6A15225C2A}" type="sibTrans" cxnId="{A6758A46-3FDF-49C0-BC93-15C841CCC5BA}">
      <dgm:prSet/>
      <dgm:spPr/>
      <dgm:t>
        <a:bodyPr/>
        <a:lstStyle/>
        <a:p>
          <a:endParaRPr lang="de-DE"/>
        </a:p>
      </dgm:t>
    </dgm:pt>
    <dgm:pt modelId="{919A4059-761C-48D2-BA3A-31E1EAD21537}">
      <dgm:prSet phldrT="[Text]"/>
      <dgm:spPr/>
      <dgm:t>
        <a:bodyPr/>
        <a:lstStyle/>
        <a:p>
          <a:r>
            <a:rPr lang="de-DE" dirty="0" smtClean="0"/>
            <a:t>Consulting </a:t>
          </a:r>
          <a:endParaRPr lang="de-DE" dirty="0"/>
        </a:p>
      </dgm:t>
    </dgm:pt>
    <dgm:pt modelId="{1F2B8F1E-4248-4A06-8BB3-CACF97BD98C6}" type="parTrans" cxnId="{E9D9F9DA-A8F7-49DF-9ED8-3CDBAAFE94F5}">
      <dgm:prSet/>
      <dgm:spPr/>
      <dgm:t>
        <a:bodyPr/>
        <a:lstStyle/>
        <a:p>
          <a:endParaRPr lang="de-DE"/>
        </a:p>
      </dgm:t>
    </dgm:pt>
    <dgm:pt modelId="{87F5D4FE-C24C-4EFA-A163-669363C66BDD}" type="sibTrans" cxnId="{E9D9F9DA-A8F7-49DF-9ED8-3CDBAAFE94F5}">
      <dgm:prSet/>
      <dgm:spPr/>
      <dgm:t>
        <a:bodyPr/>
        <a:lstStyle/>
        <a:p>
          <a:endParaRPr lang="de-DE"/>
        </a:p>
      </dgm:t>
    </dgm:pt>
    <dgm:pt modelId="{6D31495E-DA04-4C6A-80FC-C386C81F744A}">
      <dgm:prSet phldrT="[Text]"/>
      <dgm:spPr/>
      <dgm:t>
        <a:bodyPr/>
        <a:lstStyle/>
        <a:p>
          <a:r>
            <a:rPr lang="de-DE" smtClean="0"/>
            <a:t>Consulting for project planning</a:t>
          </a:r>
          <a:endParaRPr lang="de-DE" dirty="0"/>
        </a:p>
      </dgm:t>
    </dgm:pt>
    <dgm:pt modelId="{84AD6BDD-C11C-47B1-A6F0-58E9CE19E57C}" type="parTrans" cxnId="{4D568565-4B14-4908-8DC0-BD622568A22D}">
      <dgm:prSet/>
      <dgm:spPr/>
      <dgm:t>
        <a:bodyPr/>
        <a:lstStyle/>
        <a:p>
          <a:endParaRPr lang="de-DE"/>
        </a:p>
      </dgm:t>
    </dgm:pt>
    <dgm:pt modelId="{E40FEB43-C4F1-4C1B-B708-0D790B36226F}" type="sibTrans" cxnId="{4D568565-4B14-4908-8DC0-BD622568A22D}">
      <dgm:prSet/>
      <dgm:spPr/>
      <dgm:t>
        <a:bodyPr/>
        <a:lstStyle/>
        <a:p>
          <a:endParaRPr lang="de-DE"/>
        </a:p>
      </dgm:t>
    </dgm:pt>
    <dgm:pt modelId="{A259AEC8-BB53-443C-A665-744F7579A27F}">
      <dgm:prSet phldrT="[Text]"/>
      <dgm:spPr/>
      <dgm:t>
        <a:bodyPr/>
        <a:lstStyle/>
        <a:p>
          <a:endParaRPr lang="de-DE" dirty="0"/>
        </a:p>
      </dgm:t>
    </dgm:pt>
    <dgm:pt modelId="{7AF28AA9-8F5B-4191-923C-F6B964C70972}" type="parTrans" cxnId="{A5A276E3-E60B-4E4A-AB8E-88D498AD2866}">
      <dgm:prSet/>
      <dgm:spPr/>
      <dgm:t>
        <a:bodyPr/>
        <a:lstStyle/>
        <a:p>
          <a:endParaRPr lang="de-DE"/>
        </a:p>
      </dgm:t>
    </dgm:pt>
    <dgm:pt modelId="{FDDC28DF-2DAC-4A44-BF13-B02539E96BD3}" type="sibTrans" cxnId="{A5A276E3-E60B-4E4A-AB8E-88D498AD2866}">
      <dgm:prSet/>
      <dgm:spPr/>
      <dgm:t>
        <a:bodyPr/>
        <a:lstStyle/>
        <a:p>
          <a:endParaRPr lang="de-DE"/>
        </a:p>
      </dgm:t>
    </dgm:pt>
    <dgm:pt modelId="{648A3C02-2E0E-42D2-877C-4EAFBFF1A98D}">
      <dgm:prSet phldrT="[Text]"/>
      <dgm:spPr/>
      <dgm:t>
        <a:bodyPr/>
        <a:lstStyle/>
        <a:p>
          <a:r>
            <a:rPr lang="de-DE" dirty="0" smtClean="0"/>
            <a:t>Implementation: live &amp; digital </a:t>
          </a:r>
          <a:endParaRPr lang="de-DE" dirty="0"/>
        </a:p>
      </dgm:t>
    </dgm:pt>
    <dgm:pt modelId="{D2FF557A-79A8-4698-B01F-7F3EBEE978B8}" type="parTrans" cxnId="{FDEFE8CB-1C4C-4E7B-8A65-0761579709DB}">
      <dgm:prSet/>
      <dgm:spPr/>
      <dgm:t>
        <a:bodyPr/>
        <a:lstStyle/>
        <a:p>
          <a:endParaRPr lang="de-DE"/>
        </a:p>
      </dgm:t>
    </dgm:pt>
    <dgm:pt modelId="{AB2A5168-0C00-40F6-90C9-5255590DEEDC}" type="sibTrans" cxnId="{FDEFE8CB-1C4C-4E7B-8A65-0761579709DB}">
      <dgm:prSet/>
      <dgm:spPr/>
      <dgm:t>
        <a:bodyPr/>
        <a:lstStyle/>
        <a:p>
          <a:endParaRPr lang="de-DE"/>
        </a:p>
      </dgm:t>
    </dgm:pt>
    <dgm:pt modelId="{BA1D4269-0F05-4A78-BD78-45D7858F6D1F}">
      <dgm:prSet/>
      <dgm:spPr/>
      <dgm:t>
        <a:bodyPr/>
        <a:lstStyle/>
        <a:p>
          <a:r>
            <a:rPr lang="en-US" dirty="0" smtClean="0"/>
            <a:t>Consulting in the search for a suitable on-site location and implementation planning according to hygiene guidelines in Berlin</a:t>
          </a:r>
          <a:endParaRPr lang="de-DE" dirty="0"/>
        </a:p>
      </dgm:t>
    </dgm:pt>
    <dgm:pt modelId="{2A938602-9CF5-4D95-9F3C-767BAEA7808E}" type="parTrans" cxnId="{E6EC5752-6289-4128-AC77-53BEBB1C54CE}">
      <dgm:prSet/>
      <dgm:spPr/>
      <dgm:t>
        <a:bodyPr/>
        <a:lstStyle/>
        <a:p>
          <a:endParaRPr lang="de-DE"/>
        </a:p>
      </dgm:t>
    </dgm:pt>
    <dgm:pt modelId="{8A505189-CFCD-4ED8-A451-6C492FA4AA34}" type="sibTrans" cxnId="{E6EC5752-6289-4128-AC77-53BEBB1C54CE}">
      <dgm:prSet/>
      <dgm:spPr/>
      <dgm:t>
        <a:bodyPr/>
        <a:lstStyle/>
        <a:p>
          <a:endParaRPr lang="de-DE"/>
        </a:p>
      </dgm:t>
    </dgm:pt>
    <dgm:pt modelId="{E3BF1A9C-E28A-4765-B77E-5D414DA2431A}">
      <dgm:prSet/>
      <dgm:spPr/>
      <dgm:t>
        <a:bodyPr/>
        <a:lstStyle/>
        <a:p>
          <a:r>
            <a:rPr lang="en-US" dirty="0" smtClean="0"/>
            <a:t>Event and news post on HIDA website</a:t>
          </a:r>
          <a:endParaRPr lang="de-DE" dirty="0" smtClean="0"/>
        </a:p>
      </dgm:t>
    </dgm:pt>
    <dgm:pt modelId="{0A6888DC-3CFF-4796-89C5-EE83C5FA8BC8}" type="parTrans" cxnId="{975D19DD-5647-45BC-979C-EFEBE83232F6}">
      <dgm:prSet/>
      <dgm:spPr/>
      <dgm:t>
        <a:bodyPr/>
        <a:lstStyle/>
        <a:p>
          <a:endParaRPr lang="de-DE"/>
        </a:p>
      </dgm:t>
    </dgm:pt>
    <dgm:pt modelId="{F1E701EA-72A9-41C8-8299-B46485A8B35A}" type="sibTrans" cxnId="{975D19DD-5647-45BC-979C-EFEBE83232F6}">
      <dgm:prSet/>
      <dgm:spPr/>
      <dgm:t>
        <a:bodyPr/>
        <a:lstStyle/>
        <a:p>
          <a:endParaRPr lang="de-DE"/>
        </a:p>
      </dgm:t>
    </dgm:pt>
    <dgm:pt modelId="{02EB3956-FB95-4EAA-8628-A21D7B533AA5}">
      <dgm:prSet/>
      <dgm:spPr/>
      <dgm:t>
        <a:bodyPr/>
        <a:lstStyle/>
        <a:p>
          <a:r>
            <a:rPr lang="en-US" dirty="0" smtClean="0"/>
            <a:t>Newsletter with 600 subscribers interested in data science</a:t>
          </a:r>
          <a:endParaRPr lang="de-DE" dirty="0" smtClean="0"/>
        </a:p>
      </dgm:t>
    </dgm:pt>
    <dgm:pt modelId="{A8B639A5-1260-4B06-87F0-7F5692171880}" type="parTrans" cxnId="{D9F2CB8D-71DA-4F94-8789-A21B73E59848}">
      <dgm:prSet/>
      <dgm:spPr/>
      <dgm:t>
        <a:bodyPr/>
        <a:lstStyle/>
        <a:p>
          <a:endParaRPr lang="de-DE"/>
        </a:p>
      </dgm:t>
    </dgm:pt>
    <dgm:pt modelId="{C4B62221-DB15-4C16-84BD-D8049EB06827}" type="sibTrans" cxnId="{D9F2CB8D-71DA-4F94-8789-A21B73E59848}">
      <dgm:prSet/>
      <dgm:spPr/>
      <dgm:t>
        <a:bodyPr/>
        <a:lstStyle/>
        <a:p>
          <a:endParaRPr lang="de-DE"/>
        </a:p>
      </dgm:t>
    </dgm:pt>
    <dgm:pt modelId="{5EC2894C-884B-416E-92CD-C00636BB127C}">
      <dgm:prSet/>
      <dgm:spPr/>
      <dgm:t>
        <a:bodyPr/>
        <a:lstStyle/>
        <a:p>
          <a:r>
            <a:rPr lang="de-DE" dirty="0" smtClean="0"/>
            <a:t>HIDA Give-Aways </a:t>
          </a:r>
        </a:p>
      </dgm:t>
    </dgm:pt>
    <dgm:pt modelId="{E0D70B52-4BE0-470D-B37A-915D0617B05E}" type="parTrans" cxnId="{590B95AC-68F6-4E7A-8467-887C5DCFCDFB}">
      <dgm:prSet/>
      <dgm:spPr/>
      <dgm:t>
        <a:bodyPr/>
        <a:lstStyle/>
        <a:p>
          <a:endParaRPr lang="de-DE"/>
        </a:p>
      </dgm:t>
    </dgm:pt>
    <dgm:pt modelId="{B479EAE8-6E46-4A47-9FCF-ADF79EA30BD5}" type="sibTrans" cxnId="{590B95AC-68F6-4E7A-8467-887C5DCFCDFB}">
      <dgm:prSet/>
      <dgm:spPr/>
      <dgm:t>
        <a:bodyPr/>
        <a:lstStyle/>
        <a:p>
          <a:endParaRPr lang="de-DE"/>
        </a:p>
      </dgm:t>
    </dgm:pt>
    <dgm:pt modelId="{A737E809-4516-4591-B215-FBDE489D5F69}">
      <dgm:prSet/>
      <dgm:spPr/>
      <dgm:t>
        <a:bodyPr/>
        <a:lstStyle/>
        <a:p>
          <a:r>
            <a:rPr lang="en-US" dirty="0" smtClean="0"/>
            <a:t>Advice on scheduling for virtual &amp; presence/live events</a:t>
          </a:r>
          <a:endParaRPr lang="de-DE" dirty="0" smtClean="0"/>
        </a:p>
      </dgm:t>
    </dgm:pt>
    <dgm:pt modelId="{D3C23508-A06B-420D-9127-7085A4190E7E}" type="parTrans" cxnId="{F919B024-39D8-4352-9B0D-BF88A26FE10C}">
      <dgm:prSet/>
      <dgm:spPr/>
      <dgm:t>
        <a:bodyPr/>
        <a:lstStyle/>
        <a:p>
          <a:endParaRPr lang="de-DE"/>
        </a:p>
      </dgm:t>
    </dgm:pt>
    <dgm:pt modelId="{07574817-12D0-406A-82AE-519A18031263}" type="sibTrans" cxnId="{F919B024-39D8-4352-9B0D-BF88A26FE10C}">
      <dgm:prSet/>
      <dgm:spPr/>
      <dgm:t>
        <a:bodyPr/>
        <a:lstStyle/>
        <a:p>
          <a:endParaRPr lang="de-DE"/>
        </a:p>
      </dgm:t>
    </dgm:pt>
    <dgm:pt modelId="{CAF3187C-2EE7-46CA-B03E-1A69873C4AD7}">
      <dgm:prSet/>
      <dgm:spPr/>
      <dgm:t>
        <a:bodyPr/>
        <a:lstStyle/>
        <a:p>
          <a:r>
            <a:rPr lang="en-US" dirty="0" smtClean="0"/>
            <a:t>Contacts to further partners i.e. Helmholtz AI</a:t>
          </a:r>
          <a:endParaRPr lang="de-DE" dirty="0" smtClean="0"/>
        </a:p>
      </dgm:t>
    </dgm:pt>
    <dgm:pt modelId="{223EFE70-4C61-491A-9EDA-9B22855472B7}" type="parTrans" cxnId="{4FF8129D-1658-44A9-9F26-A79032BFAA8C}">
      <dgm:prSet/>
      <dgm:spPr/>
      <dgm:t>
        <a:bodyPr/>
        <a:lstStyle/>
        <a:p>
          <a:endParaRPr lang="de-DE"/>
        </a:p>
      </dgm:t>
    </dgm:pt>
    <dgm:pt modelId="{B24B747F-D565-43ED-8EF8-0E4B7EEA9CCB}" type="sibTrans" cxnId="{4FF8129D-1658-44A9-9F26-A79032BFAA8C}">
      <dgm:prSet/>
      <dgm:spPr/>
      <dgm:t>
        <a:bodyPr/>
        <a:lstStyle/>
        <a:p>
          <a:endParaRPr lang="de-DE"/>
        </a:p>
      </dgm:t>
    </dgm:pt>
    <dgm:pt modelId="{AEF46306-764F-4870-87AE-A1D5E26148CA}">
      <dgm:prSet/>
      <dgm:spPr/>
      <dgm:t>
        <a:bodyPr/>
        <a:lstStyle/>
        <a:p>
          <a:r>
            <a:rPr lang="en-US" dirty="0" smtClean="0"/>
            <a:t>German and English speaking moderation</a:t>
          </a:r>
          <a:endParaRPr lang="de-DE" dirty="0" smtClean="0"/>
        </a:p>
      </dgm:t>
    </dgm:pt>
    <dgm:pt modelId="{912AE16A-8CC5-418A-AB11-9E9D9CAF03AD}" type="parTrans" cxnId="{4E7490A0-A9FF-4463-AAB2-FABFEC767E2B}">
      <dgm:prSet/>
      <dgm:spPr/>
      <dgm:t>
        <a:bodyPr/>
        <a:lstStyle/>
        <a:p>
          <a:endParaRPr lang="de-DE"/>
        </a:p>
      </dgm:t>
    </dgm:pt>
    <dgm:pt modelId="{0801ECA6-D1C0-41D0-8F88-6B16AFF2D475}" type="sibTrans" cxnId="{4E7490A0-A9FF-4463-AAB2-FABFEC767E2B}">
      <dgm:prSet/>
      <dgm:spPr/>
      <dgm:t>
        <a:bodyPr/>
        <a:lstStyle/>
        <a:p>
          <a:endParaRPr lang="de-DE"/>
        </a:p>
      </dgm:t>
    </dgm:pt>
    <dgm:pt modelId="{ADECD53B-F848-4F47-A3CB-28B3B0196259}">
      <dgm:prSet/>
      <dgm:spPr/>
      <dgm:t>
        <a:bodyPr/>
        <a:lstStyle/>
        <a:p>
          <a:r>
            <a:rPr lang="en-US" dirty="0" smtClean="0"/>
            <a:t>Consulting in the search for suitable additional service providers (catering, technical companies, etc.)</a:t>
          </a:r>
          <a:endParaRPr lang="de-DE" dirty="0" smtClean="0"/>
        </a:p>
      </dgm:t>
    </dgm:pt>
    <dgm:pt modelId="{3B748741-EC8B-4E7D-A31E-F600A8F1F5C3}" type="parTrans" cxnId="{80744E38-F17E-4D1E-8147-FE996C5128E0}">
      <dgm:prSet/>
      <dgm:spPr/>
      <dgm:t>
        <a:bodyPr/>
        <a:lstStyle/>
        <a:p>
          <a:endParaRPr lang="de-DE"/>
        </a:p>
      </dgm:t>
    </dgm:pt>
    <dgm:pt modelId="{3980BC0A-2726-45E8-964E-A4ECF0A199E1}" type="sibTrans" cxnId="{80744E38-F17E-4D1E-8147-FE996C5128E0}">
      <dgm:prSet/>
      <dgm:spPr/>
      <dgm:t>
        <a:bodyPr/>
        <a:lstStyle/>
        <a:p>
          <a:endParaRPr lang="de-DE"/>
        </a:p>
      </dgm:t>
    </dgm:pt>
    <dgm:pt modelId="{FEFEFFD8-8505-42AA-82B3-A2E3133E1652}">
      <dgm:prSet/>
      <dgm:spPr/>
      <dgm:t>
        <a:bodyPr/>
        <a:lstStyle/>
        <a:p>
          <a:r>
            <a:rPr lang="en-US" dirty="0" smtClean="0"/>
            <a:t>Digital implementation with the event management tool </a:t>
          </a:r>
          <a:r>
            <a:rPr lang="en-US" dirty="0" err="1" smtClean="0"/>
            <a:t>Hopin</a:t>
          </a:r>
          <a:r>
            <a:rPr lang="en-US" dirty="0" smtClean="0"/>
            <a:t>/Slack with HIDA</a:t>
          </a:r>
          <a:endParaRPr lang="de-DE" dirty="0" smtClean="0"/>
        </a:p>
      </dgm:t>
    </dgm:pt>
    <dgm:pt modelId="{D80E4537-F6A6-48B7-B713-5D1F6644E980}" type="parTrans" cxnId="{5C20B7C8-CD39-4524-B551-4EAAA9CB03C8}">
      <dgm:prSet/>
      <dgm:spPr/>
      <dgm:t>
        <a:bodyPr/>
        <a:lstStyle/>
        <a:p>
          <a:endParaRPr lang="de-DE"/>
        </a:p>
      </dgm:t>
    </dgm:pt>
    <dgm:pt modelId="{A311A734-400B-4A4F-8440-702B591140A3}" type="sibTrans" cxnId="{5C20B7C8-CD39-4524-B551-4EAAA9CB03C8}">
      <dgm:prSet/>
      <dgm:spPr/>
      <dgm:t>
        <a:bodyPr/>
        <a:lstStyle/>
        <a:p>
          <a:endParaRPr lang="de-DE"/>
        </a:p>
      </dgm:t>
    </dgm:pt>
    <dgm:pt modelId="{7434DA22-7A75-4E15-AFB2-3D74C0015780}" type="pres">
      <dgm:prSet presAssocID="{A5A89BFE-51E5-4B3E-8787-D9BFC26233C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590850CD-EAFC-4A40-9466-63A00C81349D}" type="pres">
      <dgm:prSet presAssocID="{7CA97ABC-23F0-4BAC-8187-A5E1B33536BB}" presName="linNode" presStyleCnt="0"/>
      <dgm:spPr/>
    </dgm:pt>
    <dgm:pt modelId="{C9CB0F33-AFAB-48EA-B24D-DB086A8DD256}" type="pres">
      <dgm:prSet presAssocID="{7CA97ABC-23F0-4BAC-8187-A5E1B33536BB}" presName="parentShp" presStyleLbl="node1" presStyleIdx="0" presStyleCnt="3" custLinFactNeighborX="16" custLinFactNeighborY="-238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4F3737-E7A6-4DA6-ABDF-AAB424B4504F}" type="pres">
      <dgm:prSet presAssocID="{7CA97ABC-23F0-4BAC-8187-A5E1B33536BB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F7D38A-A031-4CB5-8DBA-290F397E5337}" type="pres">
      <dgm:prSet presAssocID="{BA7E444F-15B2-4470-85E8-DEE5A9D82A12}" presName="spacing" presStyleCnt="0"/>
      <dgm:spPr/>
    </dgm:pt>
    <dgm:pt modelId="{5202E2E8-3412-4B9F-AEF9-8B6B5DFC8C2B}" type="pres">
      <dgm:prSet presAssocID="{919A4059-761C-48D2-BA3A-31E1EAD21537}" presName="linNode" presStyleCnt="0"/>
      <dgm:spPr/>
    </dgm:pt>
    <dgm:pt modelId="{B18FCD0F-1DA1-461B-BD1F-3395AF78BAC3}" type="pres">
      <dgm:prSet presAssocID="{919A4059-761C-48D2-BA3A-31E1EAD2153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4C6722-A4DD-4E33-8983-573E8CE96FD2}" type="pres">
      <dgm:prSet presAssocID="{919A4059-761C-48D2-BA3A-31E1EAD2153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76B87C-2146-4A40-8DC4-001BE94952FE}" type="pres">
      <dgm:prSet presAssocID="{87F5D4FE-C24C-4EFA-A163-669363C66BDD}" presName="spacing" presStyleCnt="0"/>
      <dgm:spPr/>
    </dgm:pt>
    <dgm:pt modelId="{6AC0289E-B9D3-42E9-967B-D380ACEF93FE}" type="pres">
      <dgm:prSet presAssocID="{648A3C02-2E0E-42D2-877C-4EAFBFF1A98D}" presName="linNode" presStyleCnt="0"/>
      <dgm:spPr/>
    </dgm:pt>
    <dgm:pt modelId="{B0CF6776-6418-4C01-AC94-5D14A9F93E49}" type="pres">
      <dgm:prSet presAssocID="{648A3C02-2E0E-42D2-877C-4EAFBFF1A98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539914-E9C7-488E-B07C-2883101DEFDE}" type="pres">
      <dgm:prSet presAssocID="{648A3C02-2E0E-42D2-877C-4EAFBFF1A98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C20B7C8-CD39-4524-B551-4EAAA9CB03C8}" srcId="{648A3C02-2E0E-42D2-877C-4EAFBFF1A98D}" destId="{FEFEFFD8-8505-42AA-82B3-A2E3133E1652}" srcOrd="2" destOrd="0" parTransId="{D80E4537-F6A6-48B7-B713-5D1F6644E980}" sibTransId="{A311A734-400B-4A4F-8440-702B591140A3}"/>
    <dgm:cxn modelId="{E6EC5752-6289-4128-AC77-53BEBB1C54CE}" srcId="{648A3C02-2E0E-42D2-877C-4EAFBFF1A98D}" destId="{BA1D4269-0F05-4A78-BD78-45D7858F6D1F}" srcOrd="0" destOrd="0" parTransId="{2A938602-9CF5-4D95-9F3C-767BAEA7808E}" sibTransId="{8A505189-CFCD-4ED8-A451-6C492FA4AA34}"/>
    <dgm:cxn modelId="{2DCEDA3D-083F-42DB-BAF5-E650F1C54B53}" srcId="{A5A89BFE-51E5-4B3E-8787-D9BFC26233CB}" destId="{7CA97ABC-23F0-4BAC-8187-A5E1B33536BB}" srcOrd="0" destOrd="0" parTransId="{19AE3BF0-135F-40FB-86C6-79B678858B38}" sibTransId="{BA7E444F-15B2-4470-85E8-DEE5A9D82A12}"/>
    <dgm:cxn modelId="{0D9E0DE8-3080-4DFF-86E8-416D828E362C}" type="presOf" srcId="{FEFEFFD8-8505-42AA-82B3-A2E3133E1652}" destId="{BD539914-E9C7-488E-B07C-2883101DEFDE}" srcOrd="0" destOrd="2" presId="urn:microsoft.com/office/officeart/2005/8/layout/vList6"/>
    <dgm:cxn modelId="{2731BC6C-1A6D-4D97-8B35-220836C659F6}" type="presOf" srcId="{648A3C02-2E0E-42D2-877C-4EAFBFF1A98D}" destId="{B0CF6776-6418-4C01-AC94-5D14A9F93E49}" srcOrd="0" destOrd="0" presId="urn:microsoft.com/office/officeart/2005/8/layout/vList6"/>
    <dgm:cxn modelId="{FDEFE8CB-1C4C-4E7B-8A65-0761579709DB}" srcId="{A5A89BFE-51E5-4B3E-8787-D9BFC26233CB}" destId="{648A3C02-2E0E-42D2-877C-4EAFBFF1A98D}" srcOrd="2" destOrd="0" parTransId="{D2FF557A-79A8-4698-B01F-7F3EBEE978B8}" sibTransId="{AB2A5168-0C00-40F6-90C9-5255590DEEDC}"/>
    <dgm:cxn modelId="{7492C058-F6EC-489D-8B6A-C0E8278C23B2}" type="presOf" srcId="{A5A89BFE-51E5-4B3E-8787-D9BFC26233CB}" destId="{7434DA22-7A75-4E15-AFB2-3D74C0015780}" srcOrd="0" destOrd="0" presId="urn:microsoft.com/office/officeart/2005/8/layout/vList6"/>
    <dgm:cxn modelId="{A5A276E3-E60B-4E4A-AB8E-88D498AD2866}" srcId="{7CA97ABC-23F0-4BAC-8187-A5E1B33536BB}" destId="{A259AEC8-BB53-443C-A665-744F7579A27F}" srcOrd="4" destOrd="0" parTransId="{7AF28AA9-8F5B-4191-923C-F6B964C70972}" sibTransId="{FDDC28DF-2DAC-4A44-BF13-B02539E96BD3}"/>
    <dgm:cxn modelId="{4FF8129D-1658-44A9-9F26-A79032BFAA8C}" srcId="{919A4059-761C-48D2-BA3A-31E1EAD21537}" destId="{CAF3187C-2EE7-46CA-B03E-1A69873C4AD7}" srcOrd="2" destOrd="0" parTransId="{223EFE70-4C61-491A-9EDA-9B22855472B7}" sibTransId="{B24B747F-D565-43ED-8EF8-0E4B7EEA9CCB}"/>
    <dgm:cxn modelId="{A6758A46-3FDF-49C0-BC93-15C841CCC5BA}" srcId="{7CA97ABC-23F0-4BAC-8187-A5E1B33536BB}" destId="{5839A03B-5166-4357-BB04-979474157018}" srcOrd="0" destOrd="0" parTransId="{9767E270-B044-4A29-B969-B6E356A189D7}" sibTransId="{E4AA5C11-7BB2-481C-909F-5C6A15225C2A}"/>
    <dgm:cxn modelId="{44D04246-5638-47E7-8384-E631DAE806F7}" type="presOf" srcId="{919A4059-761C-48D2-BA3A-31E1EAD21537}" destId="{B18FCD0F-1DA1-461B-BD1F-3395AF78BAC3}" srcOrd="0" destOrd="0" presId="urn:microsoft.com/office/officeart/2005/8/layout/vList6"/>
    <dgm:cxn modelId="{4E7490A0-A9FF-4463-AAB2-FABFEC767E2B}" srcId="{919A4059-761C-48D2-BA3A-31E1EAD21537}" destId="{AEF46306-764F-4870-87AE-A1D5E26148CA}" srcOrd="3" destOrd="0" parTransId="{912AE16A-8CC5-418A-AB11-9E9D9CAF03AD}" sibTransId="{0801ECA6-D1C0-41D0-8F88-6B16AFF2D475}"/>
    <dgm:cxn modelId="{E9D9F9DA-A8F7-49DF-9ED8-3CDBAAFE94F5}" srcId="{A5A89BFE-51E5-4B3E-8787-D9BFC26233CB}" destId="{919A4059-761C-48D2-BA3A-31E1EAD21537}" srcOrd="1" destOrd="0" parTransId="{1F2B8F1E-4248-4A06-8BB3-CACF97BD98C6}" sibTransId="{87F5D4FE-C24C-4EFA-A163-669363C66BDD}"/>
    <dgm:cxn modelId="{0875BE50-8AF4-4020-B823-C0C12813CF54}" type="presOf" srcId="{5EC2894C-884B-416E-92CD-C00636BB127C}" destId="{B44F3737-E7A6-4DA6-ABDF-AAB424B4504F}" srcOrd="0" destOrd="3" presId="urn:microsoft.com/office/officeart/2005/8/layout/vList6"/>
    <dgm:cxn modelId="{630B6F2D-F966-4816-8AC7-6E3C4C5E6CA1}" type="presOf" srcId="{A737E809-4516-4591-B215-FBDE489D5F69}" destId="{234C6722-A4DD-4E33-8983-573E8CE96FD2}" srcOrd="0" destOrd="1" presId="urn:microsoft.com/office/officeart/2005/8/layout/vList6"/>
    <dgm:cxn modelId="{66555E28-5AF7-49A9-9585-5CA808E3192B}" type="presOf" srcId="{02EB3956-FB95-4EAA-8628-A21D7B533AA5}" destId="{B44F3737-E7A6-4DA6-ABDF-AAB424B4504F}" srcOrd="0" destOrd="2" presId="urn:microsoft.com/office/officeart/2005/8/layout/vList6"/>
    <dgm:cxn modelId="{590B95AC-68F6-4E7A-8467-887C5DCFCDFB}" srcId="{7CA97ABC-23F0-4BAC-8187-A5E1B33536BB}" destId="{5EC2894C-884B-416E-92CD-C00636BB127C}" srcOrd="3" destOrd="0" parTransId="{E0D70B52-4BE0-470D-B37A-915D0617B05E}" sibTransId="{B479EAE8-6E46-4A47-9FCF-ADF79EA30BD5}"/>
    <dgm:cxn modelId="{975D19DD-5647-45BC-979C-EFEBE83232F6}" srcId="{7CA97ABC-23F0-4BAC-8187-A5E1B33536BB}" destId="{E3BF1A9C-E28A-4765-B77E-5D414DA2431A}" srcOrd="1" destOrd="0" parTransId="{0A6888DC-3CFF-4796-89C5-EE83C5FA8BC8}" sibTransId="{F1E701EA-72A9-41C8-8299-B46485A8B35A}"/>
    <dgm:cxn modelId="{7981DA37-4D83-4402-AECA-8D37D987084B}" type="presOf" srcId="{7CA97ABC-23F0-4BAC-8187-A5E1B33536BB}" destId="{C9CB0F33-AFAB-48EA-B24D-DB086A8DD256}" srcOrd="0" destOrd="0" presId="urn:microsoft.com/office/officeart/2005/8/layout/vList6"/>
    <dgm:cxn modelId="{80744E38-F17E-4D1E-8147-FE996C5128E0}" srcId="{648A3C02-2E0E-42D2-877C-4EAFBFF1A98D}" destId="{ADECD53B-F848-4F47-A3CB-28B3B0196259}" srcOrd="1" destOrd="0" parTransId="{3B748741-EC8B-4E7D-A31E-F600A8F1F5C3}" sibTransId="{3980BC0A-2726-45E8-964E-A4ECF0A199E1}"/>
    <dgm:cxn modelId="{F919B024-39D8-4352-9B0D-BF88A26FE10C}" srcId="{919A4059-761C-48D2-BA3A-31E1EAD21537}" destId="{A737E809-4516-4591-B215-FBDE489D5F69}" srcOrd="1" destOrd="0" parTransId="{D3C23508-A06B-420D-9127-7085A4190E7E}" sibTransId="{07574817-12D0-406A-82AE-519A18031263}"/>
    <dgm:cxn modelId="{0E130752-4E5D-4130-A78D-1901C04E66AF}" type="presOf" srcId="{AEF46306-764F-4870-87AE-A1D5E26148CA}" destId="{234C6722-A4DD-4E33-8983-573E8CE96FD2}" srcOrd="0" destOrd="3" presId="urn:microsoft.com/office/officeart/2005/8/layout/vList6"/>
    <dgm:cxn modelId="{44C7CA39-D9D0-4CAC-A405-5BDBAA645DD4}" type="presOf" srcId="{E3BF1A9C-E28A-4765-B77E-5D414DA2431A}" destId="{B44F3737-E7A6-4DA6-ABDF-AAB424B4504F}" srcOrd="0" destOrd="1" presId="urn:microsoft.com/office/officeart/2005/8/layout/vList6"/>
    <dgm:cxn modelId="{75A14650-D72A-4C19-8802-25E39DD3F82D}" type="presOf" srcId="{5839A03B-5166-4357-BB04-979474157018}" destId="{B44F3737-E7A6-4DA6-ABDF-AAB424B4504F}" srcOrd="0" destOrd="0" presId="urn:microsoft.com/office/officeart/2005/8/layout/vList6"/>
    <dgm:cxn modelId="{4D568565-4B14-4908-8DC0-BD622568A22D}" srcId="{919A4059-761C-48D2-BA3A-31E1EAD21537}" destId="{6D31495E-DA04-4C6A-80FC-C386C81F744A}" srcOrd="0" destOrd="0" parTransId="{84AD6BDD-C11C-47B1-A6F0-58E9CE19E57C}" sibTransId="{E40FEB43-C4F1-4C1B-B708-0D790B36226F}"/>
    <dgm:cxn modelId="{2E252319-7443-438E-90EA-31E481E2CB24}" type="presOf" srcId="{BA1D4269-0F05-4A78-BD78-45D7858F6D1F}" destId="{BD539914-E9C7-488E-B07C-2883101DEFDE}" srcOrd="0" destOrd="0" presId="urn:microsoft.com/office/officeart/2005/8/layout/vList6"/>
    <dgm:cxn modelId="{5356A72E-BD43-4799-8C54-8565E5AE513E}" type="presOf" srcId="{A259AEC8-BB53-443C-A665-744F7579A27F}" destId="{B44F3737-E7A6-4DA6-ABDF-AAB424B4504F}" srcOrd="0" destOrd="4" presId="urn:microsoft.com/office/officeart/2005/8/layout/vList6"/>
    <dgm:cxn modelId="{D7484AC6-16D8-4174-B048-A9B47701FB68}" type="presOf" srcId="{CAF3187C-2EE7-46CA-B03E-1A69873C4AD7}" destId="{234C6722-A4DD-4E33-8983-573E8CE96FD2}" srcOrd="0" destOrd="2" presId="urn:microsoft.com/office/officeart/2005/8/layout/vList6"/>
    <dgm:cxn modelId="{D9F2CB8D-71DA-4F94-8789-A21B73E59848}" srcId="{7CA97ABC-23F0-4BAC-8187-A5E1B33536BB}" destId="{02EB3956-FB95-4EAA-8628-A21D7B533AA5}" srcOrd="2" destOrd="0" parTransId="{A8B639A5-1260-4B06-87F0-7F5692171880}" sibTransId="{C4B62221-DB15-4C16-84BD-D8049EB06827}"/>
    <dgm:cxn modelId="{17B68643-41CF-40BF-B72F-389EA8FF4BF5}" type="presOf" srcId="{ADECD53B-F848-4F47-A3CB-28B3B0196259}" destId="{BD539914-E9C7-488E-B07C-2883101DEFDE}" srcOrd="0" destOrd="1" presId="urn:microsoft.com/office/officeart/2005/8/layout/vList6"/>
    <dgm:cxn modelId="{49DD972C-581E-4B41-B7AD-6C4F96099453}" type="presOf" srcId="{6D31495E-DA04-4C6A-80FC-C386C81F744A}" destId="{234C6722-A4DD-4E33-8983-573E8CE96FD2}" srcOrd="0" destOrd="0" presId="urn:microsoft.com/office/officeart/2005/8/layout/vList6"/>
    <dgm:cxn modelId="{0A589F83-D075-4863-8C20-27B26F37EF78}" type="presParOf" srcId="{7434DA22-7A75-4E15-AFB2-3D74C0015780}" destId="{590850CD-EAFC-4A40-9466-63A00C81349D}" srcOrd="0" destOrd="0" presId="urn:microsoft.com/office/officeart/2005/8/layout/vList6"/>
    <dgm:cxn modelId="{1839B77A-B5C2-42E8-B9B3-9947C9AFCDF0}" type="presParOf" srcId="{590850CD-EAFC-4A40-9466-63A00C81349D}" destId="{C9CB0F33-AFAB-48EA-B24D-DB086A8DD256}" srcOrd="0" destOrd="0" presId="urn:microsoft.com/office/officeart/2005/8/layout/vList6"/>
    <dgm:cxn modelId="{B2FAE197-66A8-4C59-B375-4CE2BD824661}" type="presParOf" srcId="{590850CD-EAFC-4A40-9466-63A00C81349D}" destId="{B44F3737-E7A6-4DA6-ABDF-AAB424B4504F}" srcOrd="1" destOrd="0" presId="urn:microsoft.com/office/officeart/2005/8/layout/vList6"/>
    <dgm:cxn modelId="{BBE00FED-715B-4D44-B5C6-763E0B4BE387}" type="presParOf" srcId="{7434DA22-7A75-4E15-AFB2-3D74C0015780}" destId="{65F7D38A-A031-4CB5-8DBA-290F397E5337}" srcOrd="1" destOrd="0" presId="urn:microsoft.com/office/officeart/2005/8/layout/vList6"/>
    <dgm:cxn modelId="{3C93A431-E529-4F3C-B9FF-A6565F5AD1AB}" type="presParOf" srcId="{7434DA22-7A75-4E15-AFB2-3D74C0015780}" destId="{5202E2E8-3412-4B9F-AEF9-8B6B5DFC8C2B}" srcOrd="2" destOrd="0" presId="urn:microsoft.com/office/officeart/2005/8/layout/vList6"/>
    <dgm:cxn modelId="{E449B429-B81F-4887-BD3D-EFFC3E12A7FB}" type="presParOf" srcId="{5202E2E8-3412-4B9F-AEF9-8B6B5DFC8C2B}" destId="{B18FCD0F-1DA1-461B-BD1F-3395AF78BAC3}" srcOrd="0" destOrd="0" presId="urn:microsoft.com/office/officeart/2005/8/layout/vList6"/>
    <dgm:cxn modelId="{5015637B-C7CD-4297-911F-AED3922BDE04}" type="presParOf" srcId="{5202E2E8-3412-4B9F-AEF9-8B6B5DFC8C2B}" destId="{234C6722-A4DD-4E33-8983-573E8CE96FD2}" srcOrd="1" destOrd="0" presId="urn:microsoft.com/office/officeart/2005/8/layout/vList6"/>
    <dgm:cxn modelId="{6A29E0BC-6D5D-4586-8D69-BC50D2182760}" type="presParOf" srcId="{7434DA22-7A75-4E15-AFB2-3D74C0015780}" destId="{6A76B87C-2146-4A40-8DC4-001BE94952FE}" srcOrd="3" destOrd="0" presId="urn:microsoft.com/office/officeart/2005/8/layout/vList6"/>
    <dgm:cxn modelId="{8624A74B-59E6-4D4C-9BE2-4AAA47215F31}" type="presParOf" srcId="{7434DA22-7A75-4E15-AFB2-3D74C0015780}" destId="{6AC0289E-B9D3-42E9-967B-D380ACEF93FE}" srcOrd="4" destOrd="0" presId="urn:microsoft.com/office/officeart/2005/8/layout/vList6"/>
    <dgm:cxn modelId="{DF24EB72-6A11-4B23-8759-C95703187235}" type="presParOf" srcId="{6AC0289E-B9D3-42E9-967B-D380ACEF93FE}" destId="{B0CF6776-6418-4C01-AC94-5D14A9F93E49}" srcOrd="0" destOrd="0" presId="urn:microsoft.com/office/officeart/2005/8/layout/vList6"/>
    <dgm:cxn modelId="{6DA8761A-8740-42F5-A401-669D18F36602}" type="presParOf" srcId="{6AC0289E-B9D3-42E9-967B-D380ACEF93FE}" destId="{BD539914-E9C7-488E-B07C-2883101DEFD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F3737-E7A6-4DA6-ABDF-AAB424B4504F}">
      <dsp:nvSpPr>
        <dsp:cNvPr id="0" name=""/>
        <dsp:cNvSpPr/>
      </dsp:nvSpPr>
      <dsp:spPr>
        <a:xfrm>
          <a:off x="2189480" y="0"/>
          <a:ext cx="3284220" cy="1426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Announcement and communication support: Social Media (Twitter 2758 followers, LinkedIn 804 followers)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Event and news post on HIDA website</a:t>
          </a:r>
          <a:endParaRPr lang="de-DE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Newsletter with 600 subscribers interested in data science</a:t>
          </a:r>
          <a:endParaRPr lang="de-DE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dirty="0" smtClean="0"/>
            <a:t>HIDA Give-Aways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900" kern="1200" dirty="0"/>
        </a:p>
      </dsp:txBody>
      <dsp:txXfrm>
        <a:off x="2189480" y="178284"/>
        <a:ext cx="2749369" cy="1069701"/>
      </dsp:txXfrm>
    </dsp:sp>
    <dsp:sp modelId="{C9CB0F33-AFAB-48EA-B24D-DB086A8DD256}">
      <dsp:nvSpPr>
        <dsp:cNvPr id="0" name=""/>
        <dsp:cNvSpPr/>
      </dsp:nvSpPr>
      <dsp:spPr>
        <a:xfrm>
          <a:off x="525" y="0"/>
          <a:ext cx="2189480" cy="1426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Advertising</a:t>
          </a:r>
          <a:endParaRPr lang="de-DE" sz="2000" kern="1200" dirty="0"/>
        </a:p>
      </dsp:txBody>
      <dsp:txXfrm>
        <a:off x="70150" y="69625"/>
        <a:ext cx="2050230" cy="1287019"/>
      </dsp:txXfrm>
    </dsp:sp>
    <dsp:sp modelId="{234C6722-A4DD-4E33-8983-573E8CE96FD2}">
      <dsp:nvSpPr>
        <dsp:cNvPr id="0" name=""/>
        <dsp:cNvSpPr/>
      </dsp:nvSpPr>
      <dsp:spPr>
        <a:xfrm>
          <a:off x="2189480" y="1568896"/>
          <a:ext cx="3284220" cy="1426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smtClean="0"/>
            <a:t>Consulting for project planning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Advice on scheduling for virtual &amp; presence/live events</a:t>
          </a:r>
          <a:endParaRPr lang="de-DE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Contacts to further partners i.e. Helmholtz AI</a:t>
          </a:r>
          <a:endParaRPr lang="de-DE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German and English speaking moderation</a:t>
          </a:r>
          <a:endParaRPr lang="de-DE" sz="900" kern="1200" dirty="0" smtClean="0"/>
        </a:p>
      </dsp:txBody>
      <dsp:txXfrm>
        <a:off x="2189480" y="1747180"/>
        <a:ext cx="2749369" cy="1069701"/>
      </dsp:txXfrm>
    </dsp:sp>
    <dsp:sp modelId="{B18FCD0F-1DA1-461B-BD1F-3395AF78BAC3}">
      <dsp:nvSpPr>
        <dsp:cNvPr id="0" name=""/>
        <dsp:cNvSpPr/>
      </dsp:nvSpPr>
      <dsp:spPr>
        <a:xfrm>
          <a:off x="0" y="1568896"/>
          <a:ext cx="2189480" cy="1426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Consulting </a:t>
          </a:r>
          <a:endParaRPr lang="de-DE" sz="2000" kern="1200" dirty="0"/>
        </a:p>
      </dsp:txBody>
      <dsp:txXfrm>
        <a:off x="69625" y="1638521"/>
        <a:ext cx="2050230" cy="1287019"/>
      </dsp:txXfrm>
    </dsp:sp>
    <dsp:sp modelId="{BD539914-E9C7-488E-B07C-2883101DEFDE}">
      <dsp:nvSpPr>
        <dsp:cNvPr id="0" name=""/>
        <dsp:cNvSpPr/>
      </dsp:nvSpPr>
      <dsp:spPr>
        <a:xfrm>
          <a:off x="2189480" y="3137792"/>
          <a:ext cx="3284220" cy="1426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Consulting in the search for a suitable on-site location and implementation planning according to hygiene guidelines in Berlin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Consulting in the search for suitable additional service providers (catering, technical companies, etc.)</a:t>
          </a:r>
          <a:endParaRPr lang="de-DE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Digital implementation with the event management tool </a:t>
          </a:r>
          <a:r>
            <a:rPr lang="en-US" sz="900" kern="1200" dirty="0" err="1" smtClean="0"/>
            <a:t>Hopin</a:t>
          </a:r>
          <a:r>
            <a:rPr lang="en-US" sz="900" kern="1200" dirty="0" smtClean="0"/>
            <a:t>/Slack with HIDA</a:t>
          </a:r>
          <a:endParaRPr lang="de-DE" sz="900" kern="1200" dirty="0" smtClean="0"/>
        </a:p>
      </dsp:txBody>
      <dsp:txXfrm>
        <a:off x="2189480" y="3316076"/>
        <a:ext cx="2749369" cy="1069701"/>
      </dsp:txXfrm>
    </dsp:sp>
    <dsp:sp modelId="{B0CF6776-6418-4C01-AC94-5D14A9F93E49}">
      <dsp:nvSpPr>
        <dsp:cNvPr id="0" name=""/>
        <dsp:cNvSpPr/>
      </dsp:nvSpPr>
      <dsp:spPr>
        <a:xfrm>
          <a:off x="0" y="3137792"/>
          <a:ext cx="2189480" cy="1426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Implementation: live &amp; digital </a:t>
          </a:r>
          <a:endParaRPr lang="de-DE" sz="2000" kern="1200" dirty="0"/>
        </a:p>
      </dsp:txBody>
      <dsp:txXfrm>
        <a:off x="69625" y="3207417"/>
        <a:ext cx="2050230" cy="1287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C8FF2-83F3-4BB9-B497-CB5DCD0C230D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B442E-3DFD-46BF-A5B2-C1BFC0CE0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1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93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0001" y="1748368"/>
            <a:ext cx="8352851" cy="16806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8367" y="3839999"/>
            <a:ext cx="5473700" cy="24719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6239934" y="3839633"/>
            <a:ext cx="5473700" cy="247226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7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39933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5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292800"/>
            <a:ext cx="11233633" cy="45272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933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921600"/>
            <a:ext cx="11232000" cy="3567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buNone/>
              <a:defRPr sz="2667" baseline="0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Entweder zweizeiliger Titel oder Titel und 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09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568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97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0001" y="1748368"/>
            <a:ext cx="8352851" cy="16806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8367" y="3839999"/>
            <a:ext cx="5473700" cy="24719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6239934" y="3839633"/>
            <a:ext cx="5473700" cy="247226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7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39933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284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292800"/>
            <a:ext cx="11233633" cy="45272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933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921600"/>
            <a:ext cx="11232000" cy="3567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buNone/>
              <a:defRPr sz="2667" baseline="0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Entweder zweizeiliger Titel oder Titel und 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170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9" y="1748367"/>
            <a:ext cx="5473700" cy="45635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7" y="1748367"/>
            <a:ext cx="5456767" cy="45635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95040836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0001" y="1748369"/>
            <a:ext cx="8352851" cy="16806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8369" y="3839999"/>
            <a:ext cx="5473700" cy="24719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6239937" y="3839633"/>
            <a:ext cx="5473700" cy="247226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9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39935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156570183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522750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0001" y="1748368"/>
            <a:ext cx="8352851" cy="16806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8367" y="3839999"/>
            <a:ext cx="5473700" cy="24719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6239934" y="3839633"/>
            <a:ext cx="5473700" cy="247226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7" y="3681600"/>
            <a:ext cx="5473700" cy="1439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39933" y="3681600"/>
            <a:ext cx="5473700" cy="1439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778532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0001" y="1748368"/>
            <a:ext cx="8352851" cy="16806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8367" y="3839999"/>
            <a:ext cx="5473700" cy="24719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6239934" y="3839633"/>
            <a:ext cx="5473700" cy="247226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7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39933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23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292800"/>
            <a:ext cx="11233633" cy="4527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933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579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005753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chspaltig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0001" y="1748368"/>
            <a:ext cx="8352851" cy="16806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8367" y="3839999"/>
            <a:ext cx="5473700" cy="24719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6239934" y="3839633"/>
            <a:ext cx="5473700" cy="247226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7" y="3681600"/>
            <a:ext cx="5473700" cy="1439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39933" y="3681600"/>
            <a:ext cx="5473700" cy="1439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558982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Erde und Um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292800"/>
            <a:ext cx="11233633" cy="4527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933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803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Erde und Um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993793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292800"/>
            <a:ext cx="11233633" cy="4527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933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4919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987197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Verkehr und Welt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292800"/>
            <a:ext cx="11233633" cy="4527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933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540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Verkehr und Welt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329121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292800"/>
            <a:ext cx="11233633" cy="4527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933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24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292800"/>
            <a:ext cx="11232000" cy="495907"/>
          </a:xfr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6" name="Inhaltsplatzhalter 10"/>
          <p:cNvSpPr>
            <a:spLocks noGrp="1"/>
          </p:cNvSpPr>
          <p:nvPr>
            <p:ph sz="quarter" idx="16"/>
          </p:nvPr>
        </p:nvSpPr>
        <p:spPr>
          <a:xfrm>
            <a:off x="480001" y="1748368"/>
            <a:ext cx="8352851" cy="16806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8367" y="3839999"/>
            <a:ext cx="5473700" cy="24719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8" name="Bildplatzhalter 8"/>
          <p:cNvSpPr>
            <a:spLocks noGrp="1"/>
          </p:cNvSpPr>
          <p:nvPr>
            <p:ph type="pic" sz="quarter" idx="18"/>
          </p:nvPr>
        </p:nvSpPr>
        <p:spPr>
          <a:xfrm>
            <a:off x="6239934" y="3839633"/>
            <a:ext cx="5473700" cy="247226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7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20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39933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64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480421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292800"/>
            <a:ext cx="11233633" cy="4527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933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3674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874061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5" y="1748367"/>
            <a:ext cx="5456767" cy="45635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86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0001" y="1748369"/>
            <a:ext cx="8352851" cy="16806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8367" y="3839999"/>
            <a:ext cx="5473700" cy="24719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6239935" y="3839633"/>
            <a:ext cx="5473700" cy="247226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7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39934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0847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742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0001" y="1748368"/>
            <a:ext cx="8352851" cy="16806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8367" y="3839999"/>
            <a:ext cx="5473700" cy="24719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6239934" y="3839633"/>
            <a:ext cx="5473700" cy="247226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7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39933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62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76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0001" y="1748368"/>
            <a:ext cx="8352851" cy="16806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8367" y="3839999"/>
            <a:ext cx="5473700" cy="24719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6239934" y="3839633"/>
            <a:ext cx="5473700" cy="247226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7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39933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/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D7-1C9C-3945-AA88-7E1F5DFBC64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13">
            <a:extLst>
              <a:ext uri="{FF2B5EF4-FFF2-40B4-BE49-F238E27FC236}">
                <a16:creationId xmlns:a16="http://schemas.microsoft.com/office/drawing/2014/main" id="{53BF940A-1707-BF40-A1BF-DCF47FFB0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672" y="204079"/>
            <a:ext cx="3582349" cy="5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3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D7-1C9C-3945-AA88-7E1F5DFBC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20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292800"/>
            <a:ext cx="11233633" cy="4527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933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9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9741"/>
            <a:ext cx="10058400" cy="364961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4001"/>
            <a:ext cx="12192000" cy="36195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80000" y="1748367"/>
            <a:ext cx="11232000" cy="4563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78368" y="1364771"/>
            <a:ext cx="11233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71" y="6475088"/>
            <a:ext cx="1430831" cy="410297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1606713" y="6491883"/>
            <a:ext cx="585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EF92ED8-4AF9-6F40-9B70-5E97FFFB9268}" type="slidenum">
              <a:rPr lang="de-DE" sz="1600" smtClean="0">
                <a:solidFill>
                  <a:prstClr val="white"/>
                </a:solidFill>
              </a:rPr>
              <a:pPr algn="r"/>
              <a:t>‹Nr.›</a:t>
            </a:fld>
            <a:endParaRPr lang="de-DE" sz="26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8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9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239994" rtl="0" eaLnBrk="1" latinLnBrk="0" hangingPunct="1">
        <a:lnSpc>
          <a:spcPts val="2400"/>
        </a:lnSpc>
        <a:spcBef>
          <a:spcPts val="1467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239994" algn="l"/>
          <a:tab pos="479988" algn="l"/>
        </a:tabLs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3917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1766" indent="-241294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952476" indent="-23282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33467" indent="-380990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4001"/>
            <a:ext cx="12192000" cy="36195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80000" y="1748367"/>
            <a:ext cx="11232000" cy="4563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78368" y="1364771"/>
            <a:ext cx="11233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71" y="6475088"/>
            <a:ext cx="1430831" cy="4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9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9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239994" rtl="0" eaLnBrk="1" latinLnBrk="0" hangingPunct="1">
        <a:lnSpc>
          <a:spcPts val="2400"/>
        </a:lnSpc>
        <a:spcBef>
          <a:spcPts val="1467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239994" algn="l"/>
          <a:tab pos="479988" algn="l"/>
        </a:tabLs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3917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1766" indent="-241294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952476" indent="-23282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33467" indent="-380990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4034" y="-49611"/>
            <a:ext cx="8297966" cy="6900812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80000" y="1748367"/>
            <a:ext cx="11232000" cy="4563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71" y="6475088"/>
            <a:ext cx="1430831" cy="410297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1606713" y="6491883"/>
            <a:ext cx="585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EF92ED8-4AF9-6F40-9B70-5E97FFFB9268}" type="slidenum">
              <a:rPr lang="de-DE" sz="1600" smtClean="0">
                <a:solidFill>
                  <a:prstClr val="white"/>
                </a:solidFill>
              </a:rPr>
              <a:pPr algn="r"/>
              <a:t>‹Nr.›</a:t>
            </a:fld>
            <a:endParaRPr lang="de-DE" sz="2667" dirty="0">
              <a:solidFill>
                <a:prstClr val="white"/>
              </a:solidFill>
            </a:endParaRPr>
          </a:p>
        </p:txBody>
      </p:sp>
      <p:cxnSp>
        <p:nvCxnSpPr>
          <p:cNvPr id="13" name="Gerade Verbindung 4"/>
          <p:cNvCxnSpPr/>
          <p:nvPr userDrawn="1"/>
        </p:nvCxnSpPr>
        <p:spPr>
          <a:xfrm>
            <a:off x="478368" y="1364771"/>
            <a:ext cx="11233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4001"/>
            <a:ext cx="12192000" cy="3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2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29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239994" rtl="0" eaLnBrk="1" latinLnBrk="0" hangingPunct="1">
        <a:lnSpc>
          <a:spcPts val="2400"/>
        </a:lnSpc>
        <a:spcBef>
          <a:spcPts val="1467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239994" algn="l"/>
          <a:tab pos="479988" algn="l"/>
        </a:tabLs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3917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1766" indent="-241294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952476" indent="-23282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33467" indent="-380990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4001"/>
            <a:ext cx="12192000" cy="36195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80000" y="1748367"/>
            <a:ext cx="11232000" cy="4563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7" r:id="rId4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9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239994" rtl="0" eaLnBrk="1" latinLnBrk="0" hangingPunct="1">
        <a:lnSpc>
          <a:spcPts val="2400"/>
        </a:lnSpc>
        <a:spcBef>
          <a:spcPts val="1467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239994" algn="l"/>
          <a:tab pos="479988" algn="l"/>
        </a:tabLs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3917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1766" indent="-241294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952476" indent="-23282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33467" indent="-380990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 userDrawn="1"/>
        </p:nvSpPr>
        <p:spPr>
          <a:xfrm>
            <a:off x="9153600" y="6537600"/>
            <a:ext cx="13588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>
                <a:solidFill>
                  <a:schemeClr val="accent2"/>
                </a:solidFill>
              </a:rPr>
              <a:t>www.helmholtz.de</a:t>
            </a:r>
            <a:endParaRPr lang="de-DE" sz="1200" dirty="0">
              <a:solidFill>
                <a:schemeClr val="accent2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" y="-4800"/>
            <a:ext cx="12192000" cy="68688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7" y="-4800"/>
            <a:ext cx="12199905" cy="6868800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9153600" y="6537600"/>
            <a:ext cx="13588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>
                <a:solidFill>
                  <a:schemeClr val="accent2"/>
                </a:solidFill>
              </a:rPr>
              <a:t>www.helmholtz.de</a:t>
            </a:r>
            <a:endParaRPr lang="de-DE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9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" y="6504000"/>
            <a:ext cx="12191932" cy="361947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80000" y="1748367"/>
            <a:ext cx="11232000" cy="4563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78368" y="1364771"/>
            <a:ext cx="11233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71" y="6475088"/>
            <a:ext cx="1430831" cy="4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3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9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239994" rtl="0" eaLnBrk="1" latinLnBrk="0" hangingPunct="1">
        <a:lnSpc>
          <a:spcPts val="2400"/>
        </a:lnSpc>
        <a:spcBef>
          <a:spcPts val="1467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239994" algn="l"/>
          <a:tab pos="479988" algn="l"/>
        </a:tabLs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3917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1766" indent="-241294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952476" indent="-23282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33467" indent="-380990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177"/>
            <a:ext cx="12191999" cy="68579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800"/>
            <a:ext cx="12199903" cy="6868800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9153600" y="6537600"/>
            <a:ext cx="13588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>
                <a:solidFill>
                  <a:schemeClr val="accent2"/>
                </a:solidFill>
              </a:rPr>
              <a:t>www.helmholtz.de</a:t>
            </a:r>
            <a:endParaRPr lang="de-DE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4001"/>
            <a:ext cx="12192000" cy="36195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80000" y="1748367"/>
            <a:ext cx="11232000" cy="4563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78368" y="1364771"/>
            <a:ext cx="11233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71" y="6475088"/>
            <a:ext cx="1430831" cy="4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6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9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239994" rtl="0" eaLnBrk="1" latinLnBrk="0" hangingPunct="1">
        <a:lnSpc>
          <a:spcPts val="2400"/>
        </a:lnSpc>
        <a:spcBef>
          <a:spcPts val="1467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239994" algn="l"/>
          <a:tab pos="479988" algn="l"/>
        </a:tabLs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3917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1766" indent="-241294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952476" indent="-23282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33467" indent="-380990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4002"/>
            <a:ext cx="12192000" cy="36195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80000" y="292801"/>
            <a:ext cx="11232000" cy="495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80000" y="1748367"/>
            <a:ext cx="11232000" cy="4563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78370" y="1364771"/>
            <a:ext cx="11233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74" y="6475089"/>
            <a:ext cx="1430831" cy="4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7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xStyles>
    <p:titleStyle>
      <a:lvl1pPr algn="l" defTabSz="1219170" rtl="0" eaLnBrk="1" latinLnBrk="0" hangingPunct="1">
        <a:spcBef>
          <a:spcPct val="0"/>
        </a:spcBef>
        <a:buNone/>
        <a:defRPr sz="29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239994" rtl="0" eaLnBrk="1" latinLnBrk="0" hangingPunct="1">
        <a:lnSpc>
          <a:spcPts val="2400"/>
        </a:lnSpc>
        <a:spcBef>
          <a:spcPts val="1467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239994" algn="l"/>
          <a:tab pos="479988" algn="l"/>
        </a:tabLs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3917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1766" indent="-241294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952476" indent="-232828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33467" indent="-380990" algn="l" defTabSz="121917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741"/>
            <a:ext cx="10058400" cy="364961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4002"/>
            <a:ext cx="12192000" cy="36195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80000" y="292801"/>
            <a:ext cx="11232000" cy="495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80000" y="1748367"/>
            <a:ext cx="11232000" cy="4563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78369" y="1364771"/>
            <a:ext cx="11233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73" y="6475089"/>
            <a:ext cx="1430831" cy="410297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1606714" y="6491884"/>
            <a:ext cx="585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EF92ED8-4AF9-6F40-9B70-5E97FFFB9268}" type="slidenum">
              <a:rPr lang="de-DE" sz="1600" smtClean="0">
                <a:solidFill>
                  <a:prstClr val="white"/>
                </a:solidFill>
              </a:rPr>
              <a:pPr algn="r"/>
              <a:t>‹Nr.›</a:t>
            </a:fld>
            <a:endParaRPr lang="de-DE" sz="26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0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hf hdr="0" ftr="0" dt="0"/>
  <p:txStyles>
    <p:titleStyle>
      <a:lvl1pPr algn="l" defTabSz="1219140" rtl="0" eaLnBrk="1" latinLnBrk="0" hangingPunct="1">
        <a:spcBef>
          <a:spcPct val="0"/>
        </a:spcBef>
        <a:buNone/>
        <a:defRPr sz="29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1289" indent="-241289" algn="l" defTabSz="239989" rtl="0" eaLnBrk="1" latinLnBrk="0" hangingPunct="1">
        <a:lnSpc>
          <a:spcPts val="2400"/>
        </a:lnSpc>
        <a:spcBef>
          <a:spcPts val="1467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239989" algn="l"/>
          <a:tab pos="479976" algn="l"/>
        </a:tabLs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80460" indent="-239173" algn="l" defTabSz="121914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1749" indent="-241289" algn="l" defTabSz="121914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952452" indent="-232822" algn="l" defTabSz="121914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33433" indent="-380981" algn="l" defTabSz="121914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indent="0" algn="l" defTabSz="121914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helmholtz-data-challenges.de/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741" y="2731105"/>
            <a:ext cx="2233767" cy="19001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00" y="404943"/>
            <a:ext cx="11232000" cy="495907"/>
          </a:xfrm>
        </p:spPr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&amp; </a:t>
            </a:r>
            <a:r>
              <a:rPr lang="de-DE" dirty="0" err="1" smtClean="0"/>
              <a:t>Hackathons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with</a:t>
            </a:r>
            <a:r>
              <a:rPr lang="de-DE" dirty="0" smtClean="0"/>
              <a:t> HIDA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artner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41294" lvl="1" indent="0">
              <a:lnSpc>
                <a:spcPts val="2400"/>
              </a:lnSpc>
              <a:buNone/>
              <a:tabLst>
                <a:tab pos="239994" algn="l"/>
                <a:tab pos="479988" algn="l"/>
              </a:tabLst>
            </a:pPr>
            <a:endParaRPr lang="en-US" sz="2000" dirty="0"/>
          </a:p>
          <a:p>
            <a:pPr marL="241294" lvl="1" indent="0">
              <a:lnSpc>
                <a:spcPts val="2400"/>
              </a:lnSpc>
              <a:buNone/>
              <a:tabLst>
                <a:tab pos="239994" algn="l"/>
                <a:tab pos="479988" algn="l"/>
              </a:tabLst>
            </a:pPr>
            <a:endParaRPr lang="en-US" sz="2000" dirty="0"/>
          </a:p>
          <a:p>
            <a:pPr lvl="1">
              <a:lnSpc>
                <a:spcPts val="2400"/>
              </a:lnSpc>
              <a:tabLst>
                <a:tab pos="239994" algn="l"/>
                <a:tab pos="479988" algn="l"/>
              </a:tabLst>
            </a:pPr>
            <a:endParaRPr lang="de-DE" sz="2000" dirty="0"/>
          </a:p>
          <a:p>
            <a:pPr marL="241294" lvl="1" indent="0">
              <a:buNone/>
            </a:pP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>
          <a:xfrm>
            <a:off x="478367" y="1748366"/>
            <a:ext cx="5456767" cy="4563533"/>
          </a:xfrm>
        </p:spPr>
        <p:txBody>
          <a:bodyPr/>
          <a:lstStyle/>
          <a:p>
            <a:r>
              <a:rPr lang="en-US" sz="2000" dirty="0"/>
              <a:t>Good experience in planning and executing challenges and hackathons online-only and </a:t>
            </a:r>
            <a:r>
              <a:rPr lang="en-US" sz="2000" dirty="0" smtClean="0"/>
              <a:t>online-first:</a:t>
            </a:r>
            <a:endParaRPr lang="de-DE" sz="2000" dirty="0" smtClean="0"/>
          </a:p>
          <a:p>
            <a:pPr>
              <a:lnSpc>
                <a:spcPts val="22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High international participation rate </a:t>
            </a:r>
            <a:r>
              <a:rPr lang="en-US" sz="2000" dirty="0" smtClean="0">
                <a:sym typeface="Wingdings" panose="05000000000000000000" pitchFamily="2" charset="2"/>
              </a:rPr>
              <a:t>up </a:t>
            </a:r>
            <a:r>
              <a:rPr lang="en-US" sz="2000" dirty="0">
                <a:sym typeface="Wingdings" panose="05000000000000000000" pitchFamily="2" charset="2"/>
              </a:rPr>
              <a:t>to </a:t>
            </a:r>
            <a:r>
              <a:rPr lang="en-US" sz="2000" dirty="0" smtClean="0">
                <a:sym typeface="Wingdings" panose="05000000000000000000" pitchFamily="2" charset="2"/>
              </a:rPr>
              <a:t>45%</a:t>
            </a:r>
          </a:p>
          <a:p>
            <a:pPr>
              <a:lnSpc>
                <a:spcPts val="22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Quickly reach desired number of participants through advertising, for online events low bounce rate around 20</a:t>
            </a:r>
            <a:r>
              <a:rPr lang="en-US" sz="2000" dirty="0" smtClean="0">
                <a:sym typeface="Wingdings" panose="05000000000000000000" pitchFamily="2" charset="2"/>
              </a:rPr>
              <a:t>%.</a:t>
            </a:r>
          </a:p>
          <a:p>
            <a:pPr>
              <a:lnSpc>
                <a:spcPts val="22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High satisfaction of </a:t>
            </a:r>
            <a:r>
              <a:rPr lang="en-US" sz="2000" dirty="0" smtClean="0">
                <a:sym typeface="Wingdings" panose="05000000000000000000" pitchFamily="2" charset="2"/>
              </a:rPr>
              <a:t>participants</a:t>
            </a:r>
          </a:p>
          <a:p>
            <a:pPr>
              <a:lnSpc>
                <a:spcPts val="2200"/>
              </a:lnSpc>
              <a:buFont typeface="Wingdings" panose="05000000000000000000" pitchFamily="2" charset="2"/>
              <a:buChar char="à"/>
            </a:pP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Exciting</a:t>
            </a:r>
            <a:r>
              <a:rPr lang="de-DE" sz="2000" dirty="0">
                <a:sym typeface="Wingdings" panose="05000000000000000000" pitchFamily="2" charset="2"/>
              </a:rPr>
              <a:t> national </a:t>
            </a:r>
            <a:r>
              <a:rPr lang="de-DE" sz="2000" dirty="0" err="1">
                <a:sym typeface="Wingdings" panose="05000000000000000000" pitchFamily="2" charset="2"/>
              </a:rPr>
              <a:t>and</a:t>
            </a:r>
            <a:r>
              <a:rPr lang="de-DE" sz="2000" dirty="0">
                <a:sym typeface="Wingdings" panose="05000000000000000000" pitchFamily="2" charset="2"/>
              </a:rPr>
              <a:t> international </a:t>
            </a:r>
            <a:r>
              <a:rPr lang="de-DE" sz="2000" dirty="0" err="1">
                <a:sym typeface="Wingdings" panose="05000000000000000000" pitchFamily="2" charset="2"/>
              </a:rPr>
              <a:t>partners</a:t>
            </a:r>
            <a:r>
              <a:rPr lang="de-DE" sz="2000" dirty="0">
                <a:sym typeface="Wingdings" panose="05000000000000000000" pitchFamily="2" charset="2"/>
              </a:rPr>
              <a:t>: KIT, Forschungszentrum Jülich, </a:t>
            </a:r>
            <a:r>
              <a:rPr lang="de-DE" sz="2000" dirty="0" err="1">
                <a:sym typeface="Wingdings" panose="05000000000000000000" pitchFamily="2" charset="2"/>
              </a:rPr>
              <a:t>Deloitte</a:t>
            </a:r>
            <a:r>
              <a:rPr lang="de-DE" sz="2000" dirty="0">
                <a:sym typeface="Wingdings" panose="05000000000000000000" pitchFamily="2" charset="2"/>
              </a:rPr>
              <a:t>, NVIDIA, Umweltbundesamt, ... </a:t>
            </a:r>
            <a:endParaRPr lang="de-DE" sz="2000" dirty="0" smtClean="0">
              <a:sym typeface="Wingdings" panose="05000000000000000000" pitchFamily="2" charset="2"/>
            </a:endParaRPr>
          </a:p>
          <a:p>
            <a:pPr>
              <a:lnSpc>
                <a:spcPts val="2200"/>
              </a:lnSpc>
              <a:buFont typeface="Wingdings" panose="05000000000000000000" pitchFamily="2" charset="2"/>
              <a:buChar char="à"/>
            </a:pPr>
            <a:r>
              <a:rPr lang="de-DE" sz="2000" dirty="0" smtClean="0">
                <a:sym typeface="Wingdings" panose="05000000000000000000" pitchFamily="2" charset="2"/>
                <a:hlinkClick r:id="rId3"/>
              </a:rPr>
              <a:t>Helmholtz Data </a:t>
            </a:r>
            <a:r>
              <a:rPr lang="de-DE" sz="2000" dirty="0" err="1" smtClean="0">
                <a:sym typeface="Wingdings" panose="05000000000000000000" pitchFamily="2" charset="2"/>
                <a:hlinkClick r:id="rId3"/>
              </a:rPr>
              <a:t>Challenges</a:t>
            </a:r>
            <a:r>
              <a:rPr lang="de-DE" sz="2000" dirty="0" smtClean="0">
                <a:sym typeface="Wingdings" panose="05000000000000000000" pitchFamily="2" charset="2"/>
                <a:hlinkClick r:id="rId3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  <a:hlinkClick r:id="rId3"/>
              </a:rPr>
              <a:t>Platform</a:t>
            </a:r>
            <a:endParaRPr lang="de-DE" sz="2000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83" y="2765560"/>
            <a:ext cx="2237783" cy="149185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07741" y="2397833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3"/>
                </a:solidFill>
                <a:latin typeface="Hermann Bold" panose="00000800000000000000" pitchFamily="50" charset="0"/>
              </a:rPr>
              <a:t>Datathon</a:t>
            </a:r>
            <a:r>
              <a:rPr lang="de-DE" dirty="0" smtClean="0">
                <a:solidFill>
                  <a:schemeClr val="accent3"/>
                </a:solidFill>
                <a:latin typeface="Hermann Bold" panose="00000800000000000000" pitchFamily="50" charset="0"/>
              </a:rPr>
              <a:t> </a:t>
            </a:r>
            <a:r>
              <a:rPr lang="de-DE" dirty="0" err="1" smtClean="0">
                <a:solidFill>
                  <a:schemeClr val="accent3"/>
                </a:solidFill>
                <a:latin typeface="Hermann Bold" panose="00000800000000000000" pitchFamily="50" charset="0"/>
              </a:rPr>
              <a:t>for</a:t>
            </a:r>
            <a:r>
              <a:rPr lang="de-DE" dirty="0" smtClean="0">
                <a:solidFill>
                  <a:schemeClr val="accent3"/>
                </a:solidFill>
                <a:latin typeface="Hermann Bold" panose="00000800000000000000" pitchFamily="50" charset="0"/>
              </a:rPr>
              <a:t> </a:t>
            </a:r>
            <a:r>
              <a:rPr lang="de-DE" dirty="0" err="1" smtClean="0">
                <a:solidFill>
                  <a:schemeClr val="accent3"/>
                </a:solidFill>
                <a:latin typeface="Hermann Bold" panose="00000800000000000000" pitchFamily="50" charset="0"/>
              </a:rPr>
              <a:t>Climate</a:t>
            </a:r>
            <a:r>
              <a:rPr lang="de-DE" dirty="0" smtClean="0">
                <a:solidFill>
                  <a:schemeClr val="accent3"/>
                </a:solidFill>
                <a:latin typeface="Hermann Bold" panose="00000800000000000000" pitchFamily="50" charset="0"/>
              </a:rPr>
              <a:t> Change, Nov 2020</a:t>
            </a:r>
            <a:endParaRPr lang="de-DE" dirty="0">
              <a:solidFill>
                <a:schemeClr val="accent3"/>
              </a:solidFill>
              <a:latin typeface="Hermann Bold" panose="00000800000000000000" pitchFamily="50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02" y="2714224"/>
            <a:ext cx="1516078" cy="204506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014082" y="4759432"/>
            <a:ext cx="60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latin typeface="Hermann Bold" panose="00000800000000000000" pitchFamily="50" charset="0"/>
              </a:rPr>
              <a:t>International </a:t>
            </a:r>
            <a:r>
              <a:rPr lang="de-DE" dirty="0" err="1" smtClean="0">
                <a:solidFill>
                  <a:schemeClr val="accent3"/>
                </a:solidFill>
                <a:latin typeface="Hermann Bold" panose="00000800000000000000" pitchFamily="50" charset="0"/>
              </a:rPr>
              <a:t>Covid</a:t>
            </a:r>
            <a:r>
              <a:rPr lang="de-DE" dirty="0" smtClean="0">
                <a:solidFill>
                  <a:schemeClr val="accent3"/>
                </a:solidFill>
                <a:latin typeface="Hermann Bold" panose="00000800000000000000" pitchFamily="50" charset="0"/>
              </a:rPr>
              <a:t>-Data Challenge, April 2021</a:t>
            </a:r>
            <a:endParaRPr lang="de-DE" dirty="0">
              <a:solidFill>
                <a:schemeClr val="accent3"/>
              </a:solidFill>
              <a:latin typeface="Hermann Bold" panose="00000800000000000000" pitchFamily="50" charset="0"/>
            </a:endParaRPr>
          </a:p>
        </p:txBody>
      </p:sp>
      <p:pic>
        <p:nvPicPr>
          <p:cNvPr id="15" name="Inhaltsplatzhalt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97" y="986981"/>
            <a:ext cx="2233441" cy="125631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107741" y="1431342"/>
            <a:ext cx="359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latin typeface="Hermann Bold" panose="00000800000000000000" pitchFamily="50" charset="0"/>
              </a:rPr>
              <a:t>Remote </a:t>
            </a:r>
            <a:r>
              <a:rPr lang="de-DE" dirty="0" err="1" smtClean="0">
                <a:solidFill>
                  <a:schemeClr val="accent3"/>
                </a:solidFill>
                <a:latin typeface="Hermann Bold" panose="00000800000000000000" pitchFamily="50" charset="0"/>
              </a:rPr>
              <a:t>challenge</a:t>
            </a:r>
            <a:r>
              <a:rPr lang="de-DE" dirty="0" smtClean="0">
                <a:solidFill>
                  <a:schemeClr val="accent3"/>
                </a:solidFill>
                <a:latin typeface="Hermann Bold" panose="00000800000000000000" pitchFamily="50" charset="0"/>
              </a:rPr>
              <a:t> on </a:t>
            </a:r>
            <a:r>
              <a:rPr lang="de-DE" dirty="0" err="1" smtClean="0">
                <a:solidFill>
                  <a:schemeClr val="accent3"/>
                </a:solidFill>
                <a:latin typeface="Hermann Bold" panose="00000800000000000000" pitchFamily="50" charset="0"/>
              </a:rPr>
              <a:t>Climate</a:t>
            </a:r>
            <a:r>
              <a:rPr lang="de-DE" dirty="0" smtClean="0">
                <a:solidFill>
                  <a:schemeClr val="accent3"/>
                </a:solidFill>
                <a:latin typeface="Hermann Bold" panose="00000800000000000000" pitchFamily="50" charset="0"/>
              </a:rPr>
              <a:t> Change, April 2020</a:t>
            </a:r>
            <a:endParaRPr lang="de-DE" dirty="0">
              <a:solidFill>
                <a:schemeClr val="accent3"/>
              </a:solidFill>
              <a:latin typeface="Hermann Bold" panose="00000800000000000000" pitchFamily="50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17" y="23386"/>
            <a:ext cx="5002461" cy="985323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014082" y="5286558"/>
            <a:ext cx="3936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latin typeface="Hermann Bold" panose="00000800000000000000" pitchFamily="50" charset="0"/>
              </a:rPr>
              <a:t>Data Challenge:</a:t>
            </a:r>
          </a:p>
          <a:p>
            <a:r>
              <a:rPr lang="de-DE" dirty="0" smtClean="0">
                <a:solidFill>
                  <a:schemeClr val="accent3"/>
                </a:solidFill>
                <a:latin typeface="Hermann Bold" panose="00000800000000000000" pitchFamily="50" charset="0"/>
              </a:rPr>
              <a:t>Help a </a:t>
            </a:r>
            <a:r>
              <a:rPr lang="de-DE" dirty="0" err="1" smtClean="0">
                <a:solidFill>
                  <a:schemeClr val="accent3"/>
                </a:solidFill>
                <a:latin typeface="Hermann Bold" panose="00000800000000000000" pitchFamily="50" charset="0"/>
              </a:rPr>
              <a:t>Hematolgist</a:t>
            </a:r>
            <a:r>
              <a:rPr lang="de-DE" dirty="0" smtClean="0">
                <a:solidFill>
                  <a:schemeClr val="accent3"/>
                </a:solidFill>
                <a:latin typeface="Hermann Bold" panose="00000800000000000000" pitchFamily="50" charset="0"/>
              </a:rPr>
              <a:t> out, September 2022</a:t>
            </a:r>
            <a:endParaRPr lang="de-DE" dirty="0">
              <a:solidFill>
                <a:schemeClr val="accent3"/>
              </a:solidFill>
              <a:latin typeface="Hermann Bold" panose="00000800000000000000" pitchFamily="50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3048" y="5090754"/>
            <a:ext cx="2552559" cy="13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68" y="398850"/>
            <a:ext cx="4177191" cy="21001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&amp; </a:t>
            </a:r>
            <a:r>
              <a:rPr lang="de-DE" dirty="0" err="1" smtClean="0"/>
              <a:t>Hackathons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…</a:t>
            </a:r>
            <a:r>
              <a:rPr lang="de-DE" dirty="0" err="1" smtClean="0"/>
              <a:t>what</a:t>
            </a:r>
            <a:r>
              <a:rPr lang="de-DE" dirty="0" smtClean="0"/>
              <a:t> HIDA </a:t>
            </a:r>
            <a:r>
              <a:rPr lang="de-DE" dirty="0" err="1" smtClean="0"/>
              <a:t>can</a:t>
            </a:r>
            <a:r>
              <a:rPr lang="de-DE" dirty="0" smtClean="0"/>
              <a:t> do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985067443"/>
              </p:ext>
            </p:extLst>
          </p:nvPr>
        </p:nvGraphicFramePr>
        <p:xfrm>
          <a:off x="477838" y="1747838"/>
          <a:ext cx="5473700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8"/>
          <a:srcRect b="41592"/>
          <a:stretch/>
        </p:blipFill>
        <p:spPr>
          <a:xfrm>
            <a:off x="6129178" y="3090385"/>
            <a:ext cx="3326285" cy="140001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5" y="346622"/>
            <a:ext cx="1499787" cy="224968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5" y="4847493"/>
            <a:ext cx="2549293" cy="169952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8153" y="4652903"/>
            <a:ext cx="2909750" cy="171666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1178" y="2654375"/>
            <a:ext cx="1966001" cy="208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&amp; </a:t>
            </a:r>
            <a:r>
              <a:rPr lang="de-DE" dirty="0" err="1" smtClean="0"/>
              <a:t>Hackathons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en-US" dirty="0" smtClean="0"/>
              <a:t>Helmholtz Data Challenges Platform 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32" y="44015"/>
            <a:ext cx="4605646" cy="90716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314" y="1885763"/>
            <a:ext cx="7723254" cy="39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&amp; </a:t>
            </a:r>
            <a:r>
              <a:rPr lang="de-DE" dirty="0" err="1" smtClean="0"/>
              <a:t>Hackathons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en-US" dirty="0"/>
              <a:t>What HIDA would like to have as a partner 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478367" y="1860511"/>
            <a:ext cx="5324556" cy="2688818"/>
          </a:xfrm>
        </p:spPr>
        <p:txBody>
          <a:bodyPr/>
          <a:lstStyle/>
          <a:p>
            <a:r>
              <a:rPr lang="de-DE" sz="2000" dirty="0"/>
              <a:t>Not </a:t>
            </a:r>
            <a:r>
              <a:rPr lang="de-DE" sz="2000" dirty="0" err="1"/>
              <a:t>much</a:t>
            </a:r>
            <a:r>
              <a:rPr lang="de-DE" sz="2000" dirty="0"/>
              <a:t> </a:t>
            </a:r>
            <a:r>
              <a:rPr lang="de-DE" sz="2000" dirty="0" smtClean="0">
                <a:sym typeface="Wingdings" panose="05000000000000000000" pitchFamily="2" charset="2"/>
              </a:rPr>
              <a:t> </a:t>
            </a: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HIDA </a:t>
            </a:r>
            <a:r>
              <a:rPr lang="de-DE" sz="2000" dirty="0" err="1">
                <a:sym typeface="Wingdings" panose="05000000000000000000" pitchFamily="2" charset="2"/>
              </a:rPr>
              <a:t>as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partner</a:t>
            </a:r>
            <a:r>
              <a:rPr lang="de-DE" sz="2000" dirty="0">
                <a:sym typeface="Wingdings" panose="05000000000000000000" pitchFamily="2" charset="2"/>
              </a:rPr>
              <a:t> logo on </a:t>
            </a:r>
            <a:r>
              <a:rPr lang="de-DE" sz="2000" dirty="0" err="1">
                <a:sym typeface="Wingdings" panose="05000000000000000000" pitchFamily="2" charset="2"/>
              </a:rPr>
              <a:t>communication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materials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website</a:t>
            </a:r>
            <a:r>
              <a:rPr lang="de-DE" sz="2000" dirty="0">
                <a:sym typeface="Wingdings" panose="05000000000000000000" pitchFamily="2" charset="2"/>
              </a:rPr>
              <a:t>, </a:t>
            </a:r>
            <a:r>
              <a:rPr lang="de-DE" sz="2000" dirty="0" err="1">
                <a:sym typeface="Wingdings" panose="05000000000000000000" pitchFamily="2" charset="2"/>
              </a:rPr>
              <a:t>social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media</a:t>
            </a:r>
            <a:r>
              <a:rPr lang="de-DE" sz="2000" dirty="0">
                <a:sym typeface="Wingdings" panose="05000000000000000000" pitchFamily="2" charset="2"/>
              </a:rPr>
              <a:t>, etc</a:t>
            </a:r>
            <a:r>
              <a:rPr lang="de-DE" sz="2000" dirty="0" smtClean="0">
                <a:sym typeface="Wingdings" panose="05000000000000000000" pitchFamily="2" charset="2"/>
              </a:rPr>
              <a:t>.)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Mention </a:t>
            </a:r>
            <a:r>
              <a:rPr lang="en-US" sz="2000" dirty="0" smtClean="0">
                <a:sym typeface="Wingdings" panose="05000000000000000000" pitchFamily="2" charset="2"/>
              </a:rPr>
              <a:t>HIDA </a:t>
            </a:r>
            <a:r>
              <a:rPr lang="en-US" sz="2000" dirty="0">
                <a:sym typeface="Wingdings" panose="05000000000000000000" pitchFamily="2" charset="2"/>
              </a:rPr>
              <a:t>in the program as a partner, preferably brief introduction by </a:t>
            </a:r>
            <a:r>
              <a:rPr lang="en-US" sz="2000" dirty="0" smtClean="0">
                <a:sym typeface="Wingdings" panose="05000000000000000000" pitchFamily="2" charset="2"/>
              </a:rPr>
              <a:t>HIDA in the program.</a:t>
            </a:r>
            <a:endParaRPr lang="de-DE" sz="2000" dirty="0">
              <a:sym typeface="Wingdings" panose="05000000000000000000" pitchFamily="2" charset="2"/>
            </a:endParaRPr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638777" y="41589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1294" lvl="1" indent="0">
              <a:buNone/>
            </a:pPr>
            <a:r>
              <a:rPr lang="en-US" b="1" dirty="0">
                <a:solidFill>
                  <a:schemeClr val="accent3"/>
                </a:solidFill>
                <a:sym typeface="Wingdings" panose="05000000000000000000" pitchFamily="2" charset="2"/>
              </a:rPr>
              <a:t>Contact us, we are looking forward </a:t>
            </a:r>
          </a:p>
          <a:p>
            <a:pPr marL="241294" lvl="1" indent="0">
              <a:buNone/>
            </a:pPr>
            <a:r>
              <a:rPr lang="en-US" b="1" dirty="0">
                <a:solidFill>
                  <a:schemeClr val="accent3"/>
                </a:solidFill>
                <a:sym typeface="Wingdings" panose="05000000000000000000" pitchFamily="2" charset="2"/>
              </a:rPr>
              <a:t>to work with you!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32" y="44015"/>
            <a:ext cx="4605646" cy="90716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09" y="2052676"/>
            <a:ext cx="4244197" cy="28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el_Schlüsseltechnologien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haltsfolie_Schlüsseltechnologien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Zwischen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Breitbild</PresentationFormat>
  <Paragraphs>43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4</vt:i4>
      </vt:variant>
    </vt:vector>
  </HeadingPairs>
  <TitlesOfParts>
    <vt:vector size="18" baseType="lpstr">
      <vt:lpstr>Arial</vt:lpstr>
      <vt:lpstr>Calibri</vt:lpstr>
      <vt:lpstr>Hermann Bold</vt:lpstr>
      <vt:lpstr>Wingdings</vt:lpstr>
      <vt:lpstr>1_Inhaltsfolie</vt:lpstr>
      <vt:lpstr>5_Inhaltsfolie</vt:lpstr>
      <vt:lpstr>Inhaltsfolie</vt:lpstr>
      <vt:lpstr>Titel_Schlüsseltechnologien</vt:lpstr>
      <vt:lpstr>Inhaltsfolie_Schlüsseltechnologien</vt:lpstr>
      <vt:lpstr>Zwischenfolie</vt:lpstr>
      <vt:lpstr>2_Inhaltsfolie</vt:lpstr>
      <vt:lpstr>3_Inhaltsfolie</vt:lpstr>
      <vt:lpstr>6_Inhaltsfolie</vt:lpstr>
      <vt:lpstr>4_Inhaltsfolie</vt:lpstr>
      <vt:lpstr>Challenges &amp; Hackathons</vt:lpstr>
      <vt:lpstr>Challenges &amp; Hackathons </vt:lpstr>
      <vt:lpstr>Challenges &amp; Hackathons</vt:lpstr>
      <vt:lpstr>Challenges &amp; Hackathons</vt:lpstr>
    </vt:vector>
  </TitlesOfParts>
  <Company>Helmholtz-Gemeinschaft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Hungerland, Elena</dc:creator>
  <cp:lastModifiedBy>Schwarze, Viktoria</cp:lastModifiedBy>
  <cp:revision>577</cp:revision>
  <dcterms:created xsi:type="dcterms:W3CDTF">2019-08-05T12:06:07Z</dcterms:created>
  <dcterms:modified xsi:type="dcterms:W3CDTF">2023-04-04T12:34:19Z</dcterms:modified>
</cp:coreProperties>
</file>